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87" r:id="rId2"/>
    <p:sldId id="396" r:id="rId3"/>
    <p:sldId id="397" r:id="rId4"/>
    <p:sldId id="428" r:id="rId5"/>
    <p:sldId id="429" r:id="rId6"/>
    <p:sldId id="430" r:id="rId7"/>
    <p:sldId id="431" r:id="rId8"/>
    <p:sldId id="432" r:id="rId9"/>
    <p:sldId id="434" r:id="rId10"/>
    <p:sldId id="435" r:id="rId11"/>
    <p:sldId id="436" r:id="rId12"/>
    <p:sldId id="439" r:id="rId13"/>
    <p:sldId id="441" r:id="rId14"/>
    <p:sldId id="446" r:id="rId15"/>
    <p:sldId id="450" r:id="rId16"/>
    <p:sldId id="449" r:id="rId17"/>
    <p:sldId id="447" r:id="rId18"/>
    <p:sldId id="448" r:id="rId19"/>
    <p:sldId id="443" r:id="rId20"/>
    <p:sldId id="444" r:id="rId21"/>
    <p:sldId id="452" r:id="rId22"/>
    <p:sldId id="453" r:id="rId23"/>
    <p:sldId id="451" r:id="rId24"/>
    <p:sldId id="445" r:id="rId25"/>
    <p:sldId id="459" r:id="rId26"/>
    <p:sldId id="455" r:id="rId27"/>
    <p:sldId id="456" r:id="rId28"/>
    <p:sldId id="458" r:id="rId29"/>
    <p:sldId id="395" r:id="rId3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o Carminati" initials="FC" lastIdx="4" clrIdx="0">
    <p:extLst>
      <p:ext uri="{19B8F6BF-5375-455C-9EA6-DF929625EA0E}">
        <p15:presenceInfo xmlns:p15="http://schemas.microsoft.com/office/powerpoint/2012/main" userId="Fabio Carmina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FF00"/>
    <a:srgbClr val="CC0099"/>
    <a:srgbClr val="5D7B91"/>
    <a:srgbClr val="405564"/>
    <a:srgbClr val="FFFFFF"/>
    <a:srgbClr val="C2CED8"/>
    <a:srgbClr val="728FA5"/>
    <a:srgbClr val="546E82"/>
    <a:srgbClr val="99A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0729" autoAdjust="0"/>
  </p:normalViewPr>
  <p:slideViewPr>
    <p:cSldViewPr snapToGrid="0" snapToObjects="1">
      <p:cViewPr varScale="1">
        <p:scale>
          <a:sx n="92" d="100"/>
          <a:sy n="92" d="100"/>
        </p:scale>
        <p:origin x="252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emanuele.gallone@mail.polimi.it" TargetMode="External"/><Relationship Id="rId2" Type="http://schemas.openxmlformats.org/officeDocument/2006/relationships/hyperlink" Target="mailto:fabio.carminati@mail.polimi.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32312" y="386609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427699" y="4567095"/>
            <a:ext cx="8429166" cy="200940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 dirty="0"/>
              <a:t>Localization, Navaigation and Smart Mobility</a:t>
            </a:r>
          </a:p>
          <a:p>
            <a:r>
              <a:rPr lang="it-IT" sz="3200" dirty="0"/>
              <a:t>Project activity 2019/2020</a:t>
            </a:r>
          </a:p>
          <a:p>
            <a:endParaRPr lang="it-IT" sz="3200" b="0" i="1" dirty="0"/>
          </a:p>
          <a:p>
            <a:r>
              <a:rPr lang="it-IT" sz="2000" b="0" i="1" dirty="0"/>
              <a:t>Carminati Fabio, mat. 919803</a:t>
            </a:r>
          </a:p>
          <a:p>
            <a:r>
              <a:rPr lang="it-IT" sz="2000" b="0" i="1" dirty="0"/>
              <a:t>Gallone Emanuele, mat. 914114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9D46-F205-4B14-AF91-E48A26E0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Kalman filter testing on 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B5002-7810-44A4-A2F4-C3198E476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6924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Since we have TOA    measurements the           expression 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A99B6-4A88-44DF-A09D-FDD97FA2A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3413924" y="1600200"/>
            <a:ext cx="222169" cy="373178"/>
          </a:xfrm>
          <a:prstGeom prst="rect">
            <a:avLst/>
          </a:prstGeom>
        </p:spPr>
      </p:pic>
      <p:pic>
        <p:nvPicPr>
          <p:cNvPr id="7" name="Picture 6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F51C8FA7-CC45-4482-A463-6D0522E4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4" y="2107096"/>
            <a:ext cx="5141844" cy="2148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ACC78-FB6E-498A-99A9-14D8FE38EC07}"/>
              </a:ext>
            </a:extLst>
          </p:cNvPr>
          <p:cNvSpPr txBox="1"/>
          <p:nvPr/>
        </p:nvSpPr>
        <p:spPr>
          <a:xfrm>
            <a:off x="434009" y="4380708"/>
            <a:ext cx="7997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immediately clear that                is not linear thus we need to use an Extended Kalman Filter(EKF). </a:t>
            </a:r>
          </a:p>
          <a:p>
            <a:r>
              <a:rPr lang="en-GB" dirty="0"/>
              <a:t>For the details about how the EKF is implemented we suggest a code inspection.</a:t>
            </a:r>
          </a:p>
          <a:p>
            <a:r>
              <a:rPr lang="en-GB" dirty="0"/>
              <a:t>In order to be able to perform both the </a:t>
            </a:r>
            <a:r>
              <a:rPr lang="en-GB" i="1" dirty="0"/>
              <a:t>Prediction</a:t>
            </a:r>
            <a:r>
              <a:rPr lang="en-GB" dirty="0"/>
              <a:t> and the </a:t>
            </a:r>
            <a:r>
              <a:rPr lang="en-GB" i="1" dirty="0"/>
              <a:t>Update</a:t>
            </a:r>
            <a:r>
              <a:rPr lang="en-GB" dirty="0"/>
              <a:t> step we need to do some precomputation.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E07D7E4B-7ED9-4D90-9DF5-7B325B5B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99" r="86314" b="45574"/>
          <a:stretch/>
        </p:blipFill>
        <p:spPr>
          <a:xfrm>
            <a:off x="6092185" y="1671894"/>
            <a:ext cx="703726" cy="301484"/>
          </a:xfrm>
          <a:prstGeom prst="rect">
            <a:avLst/>
          </a:prstGeom>
        </p:spPr>
      </p:pic>
      <p:pic>
        <p:nvPicPr>
          <p:cNvPr id="12" name="Picture 11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B78F5101-0123-48EB-B612-FD5F9EBE2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99" r="86314" b="45574"/>
          <a:stretch/>
        </p:blipFill>
        <p:spPr>
          <a:xfrm>
            <a:off x="3173145" y="4389636"/>
            <a:ext cx="703726" cy="3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4B3F-C899-4236-A7A7-6C42FF9A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Precomputation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C2BE-7C06-44C8-A2F0-B7079368E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the M3 motion model we fetch :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F = [eye(2)     , Ts*eye(2);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     zeros(2,2) , eye(2)];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00CC00"/>
                </a:solidFill>
                <a:latin typeface="Courier New" panose="02070309020205020404" pitchFamily="49" charset="0"/>
              </a:rPr>
              <a:t> L = [0.5*Ts^2*eye(2);Ts*eye(2)];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  <a:endParaRPr lang="en-GB" sz="1800" b="0" i="0" u="none" strike="noStrike" baseline="0" dirty="0"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latin typeface="Courier New" panose="02070309020205020404" pitchFamily="49" charset="0"/>
              </a:rPr>
              <a:t> x = [zeros(2,TotalSimulationTime);v];</a:t>
            </a:r>
          </a:p>
          <a:p>
            <a:pPr marL="457200" lvl="1" indent="0">
              <a:buNone/>
            </a:pPr>
            <a:r>
              <a:rPr lang="en-GB" sz="1800" b="0" i="0" u="none" strike="noStrike" baseline="0" dirty="0">
                <a:latin typeface="Courier New" panose="02070309020205020404" pitchFamily="49" charset="0"/>
              </a:rPr>
              <a:t> x(:,t) = F*x(:,t-1) + L*w;</a:t>
            </a:r>
            <a:r>
              <a:rPr lang="en-GB" sz="1800" dirty="0">
                <a:solidFill>
                  <a:srgbClr val="3C763D"/>
                </a:solidFill>
                <a:latin typeface="Courier New" panose="02070309020205020404" pitchFamily="49" charset="0"/>
              </a:rPr>
              <a:t>	</a:t>
            </a:r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</a:rPr>
              <a:t>Q=</a:t>
            </a:r>
            <a:r>
              <a:rPr lang="en-GB" sz="1800" dirty="0" err="1">
                <a:solidFill>
                  <a:srgbClr val="00CC00"/>
                </a:solidFill>
                <a:latin typeface="Courier New" panose="02070309020205020404" pitchFamily="49" charset="0"/>
              </a:rPr>
              <a:t>sigma_squared_a</a:t>
            </a: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</a:rPr>
              <a:t>*(L*L’);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F,Q are assumed to be time 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 is initialized with an </a:t>
            </a:r>
            <a:r>
              <a:rPr lang="en-GB" sz="1800" dirty="0">
                <a:solidFill>
                  <a:srgbClr val="00C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eye(4);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X is initialized with the first point of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evaluations we compute and store the C matrix,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sigma_h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drms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) and CEP95 values for all the elements of a trajectory</a:t>
            </a:r>
            <a:endParaRPr lang="it-IT" sz="1800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3C763D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5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A0D0-1933-41F4-82F5-1ACB17C3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trajectory #35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12392D-D3BA-4FBF-A020-076DA0FB0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69156"/>
            <a:ext cx="8960634" cy="4516624"/>
          </a:xfrm>
        </p:spPr>
      </p:pic>
    </p:spTree>
    <p:extLst>
      <p:ext uri="{BB962C8B-B14F-4D97-AF65-F5344CB8AC3E}">
        <p14:creationId xmlns:p14="http://schemas.microsoft.com/office/powerpoint/2010/main" val="276273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377C-4BCF-49C9-AC6C-64132158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3: trajectory #35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071DC3A-26E2-4356-A3AD-1D08BA58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3" y="1297450"/>
            <a:ext cx="7609119" cy="4828714"/>
          </a:xfrm>
        </p:spPr>
      </p:pic>
    </p:spTree>
    <p:extLst>
      <p:ext uri="{BB962C8B-B14F-4D97-AF65-F5344CB8AC3E}">
        <p14:creationId xmlns:p14="http://schemas.microsoft.com/office/powerpoint/2010/main" val="12310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C193-6B04-4AE4-8A19-84E2B83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E5B5-D5A5-4290-8635-B70F856E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W.r.t.</a:t>
            </a:r>
            <a:r>
              <a:rPr lang="en-GB" dirty="0"/>
              <a:t> task 3 we don’t have a priori knowledge of the user trajectory; thus we need to build      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estimation of the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is done step by             step through </a:t>
            </a:r>
            <a:r>
              <a:rPr lang="en-GB" i="1" dirty="0"/>
              <a:t>iterative NLS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regards the velocities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For the first element: V</a:t>
            </a:r>
            <a:r>
              <a:rPr lang="en-GB" baseline="-15000" dirty="0"/>
              <a:t>x</a:t>
            </a:r>
            <a:r>
              <a:rPr lang="en-GB" dirty="0"/>
              <a:t>=50 km/h (13.88 m/s) as the text says while </a:t>
            </a:r>
            <a:r>
              <a:rPr lang="en-GB" dirty="0" err="1"/>
              <a:t>V</a:t>
            </a:r>
            <a:r>
              <a:rPr lang="en-GB" baseline="-15000" dirty="0" err="1"/>
              <a:t>y</a:t>
            </a:r>
            <a:r>
              <a:rPr lang="en-GB" dirty="0"/>
              <a:t>=0 m/s since nothing is said 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both equal to 0 m/s for the following steps since nothing is said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order to evaluate whether our </a:t>
            </a:r>
            <a:r>
              <a:rPr lang="en-GB" i="1" dirty="0"/>
              <a:t>iterative NLS </a:t>
            </a:r>
            <a:r>
              <a:rPr lang="en-GB" dirty="0"/>
              <a:t>implementation was correct or not we test it over a known trajectory (trajectory # 5 of task 2). From that experimental try we found that </a:t>
            </a:r>
            <a:r>
              <a:rPr lang="en-GB" i="1" dirty="0"/>
              <a:t>iterative NLS</a:t>
            </a:r>
            <a:r>
              <a:rPr lang="en-GB" dirty="0"/>
              <a:t> provides an adequate estimation after 4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expect that a degradation of the accuracy metrics </a:t>
            </a:r>
            <a:r>
              <a:rPr lang="en-GB" dirty="0" err="1"/>
              <a:t>w.r.t.</a:t>
            </a:r>
            <a:r>
              <a:rPr lang="en-GB" dirty="0"/>
              <a:t> task 3 where the user trajectory was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resolution time </a:t>
            </a:r>
            <a:r>
              <a:rPr lang="en-GB" dirty="0" err="1"/>
              <a:t>w.r.t.</a:t>
            </a:r>
            <a:r>
              <a:rPr lang="en-GB" dirty="0"/>
              <a:t> task 3 due to NLS algorithm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78B8D1D-7597-4D9B-80FE-AE21B69C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095" y="1636266"/>
            <a:ext cx="1147970" cy="1174667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CA12E04-7D96-48E7-A2E4-C4C686AE7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6" r="76980" b="37296"/>
          <a:stretch/>
        </p:blipFill>
        <p:spPr>
          <a:xfrm>
            <a:off x="3370540" y="1854224"/>
            <a:ext cx="274161" cy="2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A76F-7F15-4E1F-8CB3-B74B704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Iterative NLS evaluation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4CD2CD9E-F862-4EAB-AF6E-9E65C8E88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4" y="979566"/>
            <a:ext cx="9019476" cy="4992256"/>
          </a:xfrm>
        </p:spPr>
      </p:pic>
    </p:spTree>
    <p:extLst>
      <p:ext uri="{BB962C8B-B14F-4D97-AF65-F5344CB8AC3E}">
        <p14:creationId xmlns:p14="http://schemas.microsoft.com/office/powerpoint/2010/main" val="311941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EF75BCA-E89C-4C77-9433-2379E02411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3701" y="68263"/>
            <a:ext cx="5562600" cy="6721475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FCB10-AE73-4CE1-ADC6-322EC69FB83E}"/>
              </a:ext>
            </a:extLst>
          </p:cNvPr>
          <p:cNvSpPr txBox="1"/>
          <p:nvPr/>
        </p:nvSpPr>
        <p:spPr>
          <a:xfrm>
            <a:off x="248356" y="406400"/>
            <a:ext cx="764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algorithm for </a:t>
            </a:r>
          </a:p>
          <a:p>
            <a:r>
              <a:rPr lang="en-GB" dirty="0"/>
              <a:t>task 4 resolution is:</a:t>
            </a:r>
          </a:p>
        </p:txBody>
      </p:sp>
    </p:spTree>
    <p:extLst>
      <p:ext uri="{BB962C8B-B14F-4D97-AF65-F5344CB8AC3E}">
        <p14:creationId xmlns:p14="http://schemas.microsoft.com/office/powerpoint/2010/main" val="160633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670F-DDDC-4C90-BC12-333D9306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Trajectory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12DD834-02FE-4C5D-A4CB-802738003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1" y="1549402"/>
            <a:ext cx="9035997" cy="4650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7F2F7-955F-40FF-9AB1-C3BCBC3F2829}"/>
              </a:ext>
            </a:extLst>
          </p:cNvPr>
          <p:cNvSpPr txBox="1"/>
          <p:nvPr/>
        </p:nvSpPr>
        <p:spPr>
          <a:xfrm>
            <a:off x="7337778" y="2844800"/>
            <a:ext cx="1752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Inside the Legend, Real UE location refers to the one calculated through iterative NLS</a:t>
            </a:r>
          </a:p>
        </p:txBody>
      </p:sp>
    </p:spTree>
    <p:extLst>
      <p:ext uri="{BB962C8B-B14F-4D97-AF65-F5344CB8AC3E}">
        <p14:creationId xmlns:p14="http://schemas.microsoft.com/office/powerpoint/2010/main" val="356389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2DAA-6929-4DE9-82D3-45628A55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Trajectory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73E9062-ED98-4E4E-8B80-49CEE813E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1365495"/>
            <a:ext cx="7605018" cy="4941292"/>
          </a:xfrm>
        </p:spPr>
      </p:pic>
    </p:spTree>
    <p:extLst>
      <p:ext uri="{BB962C8B-B14F-4D97-AF65-F5344CB8AC3E}">
        <p14:creationId xmlns:p14="http://schemas.microsoft.com/office/powerpoint/2010/main" val="285813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ABD8-0EBC-4835-999F-4427FEBF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4: Velocities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4FB7929-1641-46EB-ADBD-03109276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53834"/>
            <a:ext cx="8323263" cy="4418694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CF2B09C-E3F6-4E05-A788-80CB438E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599" y="1939884"/>
            <a:ext cx="1606707" cy="42210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B2F1D-96B7-4E1F-AAFC-8B4D4347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35" y="96149"/>
            <a:ext cx="1819529" cy="943107"/>
          </a:xfrm>
          <a:prstGeom prst="rect">
            <a:avLst/>
          </a:prstGeom>
        </p:spPr>
      </p:pic>
      <p:pic>
        <p:nvPicPr>
          <p:cNvPr id="10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BC2C17-79BE-4AD8-8BB0-8917C88DE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19013"/>
          <a:stretch/>
        </p:blipFill>
        <p:spPr>
          <a:xfrm>
            <a:off x="4721729" y="139166"/>
            <a:ext cx="1656494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A53F30-D895-4AE3-9DB9-611CECE920EC}"/>
              </a:ext>
            </a:extLst>
          </p:cNvPr>
          <p:cNvSpPr txBox="1"/>
          <p:nvPr/>
        </p:nvSpPr>
        <p:spPr>
          <a:xfrm>
            <a:off x="421538" y="1544682"/>
            <a:ext cx="8581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With the competences acquired during the Localization Navigation and Smart Mobility course we will now propose and discuss the solutions for the tasks 1,2,3,4,5,6 through the use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code.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9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E9A1-CC12-441F-ABD1-61213F04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2550-FF31-4328-8A29-9CB83257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for task 4 we don’t have a priori knowledge of the user trajectory; thus we need to build      at each step: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estimation of the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is done step by             step through </a:t>
            </a:r>
            <a:r>
              <a:rPr lang="en-GB" i="1" dirty="0"/>
              <a:t>iterative NLS algorithm </a:t>
            </a:r>
            <a:r>
              <a:rPr lang="en-GB" dirty="0"/>
              <a:t>with 4 iterations (such that we can compare the results with task 4)</a:t>
            </a:r>
            <a:endParaRPr lang="en-GB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regards the velocities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both equal to 0 m/s since nothing is said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Then apply EKF (i.e. redo exactly the task 4 algorithm)</a:t>
            </a:r>
          </a:p>
          <a:p>
            <a:endParaRPr lang="en-GB" dirty="0"/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6CEA86F-0411-4A51-AF8B-F9376DC4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78" y="1558551"/>
            <a:ext cx="1147970" cy="1174667"/>
          </a:xfrm>
          <a:prstGeom prst="rect">
            <a:avLst/>
          </a:prstGeom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8E5326F-1A25-46E7-9E8F-E864CDB56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6" r="76980" b="37296"/>
          <a:stretch/>
        </p:blipFill>
        <p:spPr>
          <a:xfrm>
            <a:off x="4942920" y="1942514"/>
            <a:ext cx="396724" cy="4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4621-53D7-4945-83DE-D352CB47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Trajectory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D370277-CF48-4613-9717-A983743B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8162"/>
            <a:ext cx="9019822" cy="4460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1C51C-E173-46AB-BB25-96FA878A2AB3}"/>
              </a:ext>
            </a:extLst>
          </p:cNvPr>
          <p:cNvSpPr txBox="1"/>
          <p:nvPr/>
        </p:nvSpPr>
        <p:spPr>
          <a:xfrm>
            <a:off x="7540978" y="2381956"/>
            <a:ext cx="1478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inside the legend, Real UE location refers to the one calculated through iterative NLS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50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04DC-C155-4B99-8505-C3EAB379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Velocities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63A6395-63FC-4E25-A39C-8960023B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4666"/>
            <a:ext cx="8944578" cy="4768130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3C3D1BD-F37B-4C11-8501-558E1730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16" y="1599413"/>
            <a:ext cx="1295990" cy="3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34E3-6D97-43A1-BB29-AA744158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5: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8149-E4DC-4397-84BF-F2AAB205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Degradation of the accuracy metrics </a:t>
            </a:r>
            <a:r>
              <a:rPr lang="en-GB" dirty="0" err="1"/>
              <a:t>w.r.t.</a:t>
            </a:r>
            <a:r>
              <a:rPr lang="en-GB" dirty="0"/>
              <a:t> task 3 where the user trajectory was known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4 and task 5 have almost the same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Greater resolution time </a:t>
            </a:r>
            <a:r>
              <a:rPr lang="en-GB" dirty="0" err="1"/>
              <a:t>w.r.t.</a:t>
            </a:r>
            <a:r>
              <a:rPr lang="en-GB" dirty="0"/>
              <a:t> task 3 due to NLS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Same resolution time of task 4 since they both follow the same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we observe carefully the trajectories we can see that task 4 and 5 follow the same path up to the final elements where there is first a diversion mainly over the y-axis but then they converge </a:t>
            </a:r>
            <a:r>
              <a:rPr lang="en-GB" dirty="0" err="1"/>
              <a:t>again:the</a:t>
            </a:r>
            <a:r>
              <a:rPr lang="en-GB" dirty="0"/>
              <a:t> proof can be found also in the velocities graph where V</a:t>
            </a:r>
            <a:r>
              <a:rPr lang="en-GB" baseline="-15000" dirty="0"/>
              <a:t>x </a:t>
            </a:r>
            <a:r>
              <a:rPr lang="en-GB" dirty="0"/>
              <a:t>is almost the same of task 4 while </a:t>
            </a:r>
            <a:r>
              <a:rPr lang="en-GB" dirty="0" err="1"/>
              <a:t>V</a:t>
            </a:r>
            <a:r>
              <a:rPr lang="en-GB" baseline="-15000" dirty="0" err="1"/>
              <a:t>y</a:t>
            </a:r>
            <a:r>
              <a:rPr lang="en-GB" dirty="0"/>
              <a:t> has a burst/jump exactly where the trajectories first diverge and then converge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Also the opposite approach could be done: observe the velocities graph first and so understand that the differences in the trajectories are mainly over the y-axis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5E85B-15B6-429D-9B66-F879F261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540" y="210613"/>
            <a:ext cx="1903610" cy="9417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1B3B36-54DD-4AE9-873B-8CE7850F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52" y="209292"/>
            <a:ext cx="1819529" cy="943107"/>
          </a:xfrm>
          <a:prstGeom prst="rect">
            <a:avLst/>
          </a:prstGeom>
        </p:spPr>
      </p:pic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66E99D-03DA-4126-9E96-B51324B3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5" t="19013"/>
          <a:stretch/>
        </p:blipFill>
        <p:spPr>
          <a:xfrm>
            <a:off x="2915506" y="209292"/>
            <a:ext cx="1656494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25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1F52-9A16-4E54-994D-AB976DCF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Kalman filter testing on unknown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D4D2-A398-430F-83BB-653B7645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43" y="1277512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The main difference </a:t>
            </a:r>
            <a:r>
              <a:rPr lang="en-GB" sz="2100" dirty="0" err="1"/>
              <a:t>w.r.t.</a:t>
            </a:r>
            <a:r>
              <a:rPr lang="en-GB" sz="2100" dirty="0"/>
              <a:t> previous tasks is that for some elements of the trajectory there are, amid the 8 APs  measurements, some that are missing (i.e. represented as </a:t>
            </a:r>
            <a:r>
              <a:rPr lang="en-GB" sz="2100" dirty="0" err="1"/>
              <a:t>NaN</a:t>
            </a:r>
            <a:r>
              <a:rPr lang="en-GB" sz="2100" dirty="0"/>
              <a:t> in </a:t>
            </a:r>
            <a:r>
              <a:rPr lang="en-GB" sz="2100" dirty="0" err="1"/>
              <a:t>matlab</a:t>
            </a:r>
            <a:r>
              <a:rPr lang="en-GB" sz="21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From the code perspective it means we can re-use the algorithm of tasks 4 and 5 but for each row of the measurements we need to dynamically resize some matrixes that will be then used in the iterative NLS and EKF: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sz="2100" i="1" dirty="0"/>
              <a:t>Iterative NLS</a:t>
            </a:r>
            <a:r>
              <a:rPr lang="en-GB" sz="2100" dirty="0"/>
              <a:t>: </a:t>
            </a:r>
            <a:r>
              <a:rPr lang="en-GB" sz="2100" dirty="0" err="1"/>
              <a:t>delta_ro_k</a:t>
            </a:r>
            <a:r>
              <a:rPr lang="en-GB" sz="2100" dirty="0"/>
              <a:t> and </a:t>
            </a:r>
            <a:r>
              <a:rPr lang="en-GB" sz="2100" dirty="0" err="1"/>
              <a:t>H_k</a:t>
            </a:r>
            <a:endParaRPr lang="en-GB" sz="2100" dirty="0"/>
          </a:p>
          <a:p>
            <a:pPr marL="1200150" lvl="1" indent="-457200">
              <a:buFont typeface="+mj-lt"/>
              <a:buAutoNum type="arabicPeriod"/>
            </a:pPr>
            <a:r>
              <a:rPr lang="en-GB" sz="2100" i="1" dirty="0"/>
              <a:t>EKF</a:t>
            </a:r>
            <a:r>
              <a:rPr lang="en-GB" sz="2100" dirty="0"/>
              <a:t>: </a:t>
            </a:r>
            <a:r>
              <a:rPr lang="en-GB" sz="2100" b="1" dirty="0" err="1"/>
              <a:t>H</a:t>
            </a:r>
            <a:r>
              <a:rPr lang="en-GB" sz="2100" dirty="0" err="1"/>
              <a:t>,h,</a:t>
            </a:r>
            <a:r>
              <a:rPr lang="en-GB" sz="2100" b="1" dirty="0" err="1"/>
              <a:t>R</a:t>
            </a:r>
            <a:r>
              <a:rPr lang="en-GB" sz="2100" dirty="0"/>
              <a:t> and use only valid    in the update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29FBE-FE4A-4CC9-919B-5B7C0FAA7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5177698" y="4377151"/>
            <a:ext cx="222169" cy="373178"/>
          </a:xfrm>
          <a:prstGeom prst="rect">
            <a:avLst/>
          </a:prstGeom>
        </p:spPr>
      </p:pic>
      <p:pic>
        <p:nvPicPr>
          <p:cNvPr id="6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793DDCD-9C10-47DE-BAB0-BEBC277C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25" y="5210874"/>
            <a:ext cx="2188152" cy="880598"/>
          </a:xfrm>
          <a:prstGeom prst="rect">
            <a:avLst/>
          </a:prstGeom>
        </p:spPr>
      </p:pic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93988461-852D-4A53-B964-EC5241138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10" y="5254620"/>
            <a:ext cx="4340688" cy="890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90F95-B3EE-40FA-AF30-04B63FF6E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21" y="4851737"/>
            <a:ext cx="8566336" cy="3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7D50-DAF6-45EE-9A39-6EF6F386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683D-6B74-4709-B7DD-7141E6441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case there are not enough    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assign as estimated user location (</a:t>
            </a:r>
            <a:r>
              <a:rPr lang="en-GB" dirty="0" err="1"/>
              <a:t>U</a:t>
            </a:r>
            <a:r>
              <a:rPr lang="en-GB" baseline="-15000" dirty="0" err="1"/>
              <a:t>x</a:t>
            </a:r>
            <a:r>
              <a:rPr lang="en-GB" dirty="0" err="1"/>
              <a:t>,U</a:t>
            </a:r>
            <a:r>
              <a:rPr lang="en-GB" baseline="-15000" dirty="0" err="1"/>
              <a:t>y</a:t>
            </a:r>
            <a:r>
              <a:rPr lang="en-GB" dirty="0"/>
              <a:t>) and velocity (</a:t>
            </a:r>
            <a:r>
              <a:rPr lang="en-GB" dirty="0" err="1"/>
              <a:t>V</a:t>
            </a:r>
            <a:r>
              <a:rPr lang="en-GB" baseline="-15000" dirty="0" err="1"/>
              <a:t>x</a:t>
            </a:r>
            <a:r>
              <a:rPr lang="en-GB" dirty="0" err="1"/>
              <a:t>,V</a:t>
            </a:r>
            <a:r>
              <a:rPr lang="en-GB" baseline="-15000" dirty="0" err="1"/>
              <a:t>y</a:t>
            </a:r>
            <a:r>
              <a:rPr lang="en-GB" dirty="0"/>
              <a:t>)  </a:t>
            </a:r>
            <a:r>
              <a:rPr lang="en-GB" dirty="0" err="1"/>
              <a:t>NaN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85D23-978E-48F5-B092-1E014055C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4157280" y="1600200"/>
            <a:ext cx="222169" cy="3731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919D3B-4317-4762-B6F6-77B9570D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44" y="5046109"/>
            <a:ext cx="1903610" cy="9417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7795E3-F02F-4A04-B951-3EDB75DE1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94166"/>
            <a:ext cx="1819529" cy="943107"/>
          </a:xfrm>
          <a:prstGeom prst="rect">
            <a:avLst/>
          </a:prstGeom>
        </p:spPr>
      </p:pic>
      <p:pic>
        <p:nvPicPr>
          <p:cNvPr id="11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6B6E8F-B1E6-48CD-AC11-9728DADD6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5" t="19013"/>
          <a:stretch/>
        </p:blipFill>
        <p:spPr>
          <a:xfrm>
            <a:off x="876844" y="3494166"/>
            <a:ext cx="1656494" cy="94178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88470-11B6-4565-BE5F-1E5C57878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5046109"/>
            <a:ext cx="2248214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5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42D2-6FA3-4DB8-90A2-8514AFDF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Trajectory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BAAD40-A8F0-4492-8AC5-AD35055F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8178"/>
            <a:ext cx="9008852" cy="451794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BF7E9-FC13-4FF3-B42B-8D9A15D7CB74}"/>
              </a:ext>
            </a:extLst>
          </p:cNvPr>
          <p:cNvSpPr txBox="1"/>
          <p:nvPr/>
        </p:nvSpPr>
        <p:spPr>
          <a:xfrm>
            <a:off x="7540977" y="2585156"/>
            <a:ext cx="1603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note: inside the legend, Real UE location refers to the one calculated through iterative NLS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176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B113-3139-4880-8F5F-FF453AA8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Trajectory details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5A2243F-FB86-43B2-94E2-69D34E33A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0196"/>
            <a:ext cx="9059334" cy="4345963"/>
          </a:xfrm>
        </p:spPr>
      </p:pic>
    </p:spTree>
    <p:extLst>
      <p:ext uri="{BB962C8B-B14F-4D97-AF65-F5344CB8AC3E}">
        <p14:creationId xmlns:p14="http://schemas.microsoft.com/office/powerpoint/2010/main" val="400543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5E92-3C6E-4FE7-9AEB-50E99D4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6: 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2E25C6F-14F3-4B41-8B28-0FBE9A6A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4" y="1316154"/>
            <a:ext cx="9081902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Task 6 has a much lower accuracy than tasks 4 and 5 due to the </a:t>
            </a:r>
            <a:r>
              <a:rPr lang="en-GB" dirty="0" err="1"/>
              <a:t>NaN</a:t>
            </a:r>
            <a:r>
              <a:rPr lang="en-GB" dirty="0"/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Since the matrixes are dynamically resized, the greater is the number of </a:t>
            </a:r>
            <a:r>
              <a:rPr lang="en-GB" dirty="0" err="1"/>
              <a:t>NaN</a:t>
            </a:r>
            <a:r>
              <a:rPr lang="en-GB" dirty="0"/>
              <a:t> measurements in a row, the smaller the matrixes will be. The consequence is that we have a lower computation time </a:t>
            </a:r>
            <a:r>
              <a:rPr lang="en-GB" dirty="0" err="1"/>
              <a:t>w.r.t.</a:t>
            </a:r>
            <a:r>
              <a:rPr lang="en-GB" dirty="0"/>
              <a:t> tasks 4 and 5.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check the correctness of our approach we can consider CEP95 for the first 19 rows where there are not </a:t>
            </a:r>
            <a:r>
              <a:rPr lang="en-GB" dirty="0" err="1"/>
              <a:t>NaN</a:t>
            </a:r>
            <a:r>
              <a:rPr lang="en-GB" dirty="0"/>
              <a:t> elements: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And the CEP95 for the rows 25-50 (where there are </a:t>
            </a:r>
            <a:r>
              <a:rPr lang="en-GB" dirty="0" err="1"/>
              <a:t>NaN</a:t>
            </a:r>
            <a:r>
              <a:rPr lang="en-GB" dirty="0"/>
              <a:t> elements): 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0AF3D-D10B-4D80-AF91-B91CAF58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76" y="4146773"/>
            <a:ext cx="2067213" cy="847843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8C3B9-3428-48F5-86AA-AB7641F1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79" y="4146773"/>
            <a:ext cx="3439005" cy="914528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0B99E-1B08-405B-AE28-880E6539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76" y="5338791"/>
            <a:ext cx="1991003" cy="943107"/>
          </a:xfrm>
          <a:prstGeom prst="rect">
            <a:avLst/>
          </a:prstGeom>
        </p:spPr>
      </p:pic>
      <p:pic>
        <p:nvPicPr>
          <p:cNvPr id="27" name="Picture 26" descr="A picture containing bird&#10;&#10;Description automatically generated">
            <a:extLst>
              <a:ext uri="{FF2B5EF4-FFF2-40B4-BE49-F238E27FC236}">
                <a16:creationId xmlns:a16="http://schemas.microsoft.com/office/drawing/2014/main" id="{1199393C-EDD3-4A32-8669-0CA6CE78F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479" y="5346748"/>
            <a:ext cx="350568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6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Contacts-Questions?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r>
              <a:rPr lang="it-IT" sz="2800" dirty="0"/>
              <a:t>Carminati Fabio, mat. 919803</a:t>
            </a:r>
          </a:p>
          <a:p>
            <a:r>
              <a:rPr lang="it-IT" sz="2800" dirty="0">
                <a:hlinkClick r:id="rId2"/>
              </a:rPr>
              <a:t>fabio3.carminati@mail.polimi.it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Gallone Emanuele, mat. 914114</a:t>
            </a:r>
          </a:p>
          <a:p>
            <a:r>
              <a:rPr lang="it-IT" sz="2800" dirty="0">
                <a:hlinkClick r:id="rId3"/>
              </a:rPr>
              <a:t>emanuele.gallone@mail.polimi.it</a:t>
            </a:r>
            <a:endParaRPr lang="it-IT" sz="2800" dirty="0"/>
          </a:p>
          <a:p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94407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7B552-A959-4C51-BDB0-1B844A271191}"/>
              </a:ext>
            </a:extLst>
          </p:cNvPr>
          <p:cNvSpPr txBox="1"/>
          <p:nvPr/>
        </p:nvSpPr>
        <p:spPr>
          <a:xfrm>
            <a:off x="151302" y="1582340"/>
            <a:ext cx="88554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Scenario area: 2D location area of 4000*4000 m where the x-axis range is</a:t>
            </a:r>
          </a:p>
          <a:p>
            <a:pPr lvl="4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[-2000 2000] while the y-axis range is [-2000 2000]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Only one user at each time in the simulated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number of APs and their location is computed at task 1 and assumed to be constant for all the following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matrix is computed at task 2 and assumed to be constant for all the following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code there are switches that enables a custom run of the code (i.e. decide each time which tasks to run)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Since tasks 1,2 are mandatory for the tasks 3,4,5,6 their switches refer just to the plot of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code is organized in functions in order to improve its readability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4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3CB9-A9F7-45AC-9F0D-7CD45ED8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1a: Learn the position of the 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29806-2F6E-4F90-8824-BBA54BCD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Reference point in u=[0 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Since there is no noise in the given TOA and AOA measurements we will obtain exactly the true APs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Solution algorithm: insert into the following system the TOA and AOA measurements of the various APs using as u coordinates the reference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4F9A4-AE36-437C-B842-D121458A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40" y="3310862"/>
            <a:ext cx="5101320" cy="110463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A4F7F4B-437A-4185-A022-AE12226E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20" y="4985265"/>
            <a:ext cx="7214613" cy="84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91599-A799-433F-A02A-816890D5613F}"/>
              </a:ext>
            </a:extLst>
          </p:cNvPr>
          <p:cNvSpPr txBox="1"/>
          <p:nvPr/>
        </p:nvSpPr>
        <p:spPr>
          <a:xfrm>
            <a:off x="457200" y="4415499"/>
            <a:ext cx="794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(e.g.) For the third Access Point the formula becomes:</a:t>
            </a:r>
          </a:p>
        </p:txBody>
      </p:sp>
    </p:spTree>
    <p:extLst>
      <p:ext uri="{BB962C8B-B14F-4D97-AF65-F5344CB8AC3E}">
        <p14:creationId xmlns:p14="http://schemas.microsoft.com/office/powerpoint/2010/main" val="244354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D9AC-CF7D-4600-A2D9-ADCE6ABE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1a: Results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6706EE7-9173-4DF4-97D2-9E46A096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6" y="1989825"/>
            <a:ext cx="2088443" cy="263862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A9EECC-A1AB-4931-BE2D-55E7290B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0" t="13078" r="7353" b="3365"/>
          <a:stretch/>
        </p:blipFill>
        <p:spPr>
          <a:xfrm>
            <a:off x="11289" y="1240494"/>
            <a:ext cx="6728177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56FE-14D2-40C4-9110-C405F4DD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1b: Covariance Matrix of TOA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B8D9-2C7F-4EA6-8D2B-98743EDD4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Reference point is now u=[500 -800]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</a:t>
            </a:r>
            <a:r>
              <a:rPr lang="en-GB" dirty="0"/>
              <a:t> matrix is computed using: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The given 5000 rho measurements for each of the APs ( i.e.    )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The exact location of the APs found at task 1a (i.e. we can compute h(u) using the Euclidean distance) 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Since                              for each AP we need to: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Obtain 5000 ‘n’ values and compute their covariances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GB" dirty="0"/>
              <a:t>Round these covariances values and place them into a diagonal matrix: we now have matrix </a:t>
            </a:r>
            <a:r>
              <a:rPr lang="en-GB" b="1" dirty="0"/>
              <a:t>R</a:t>
            </a:r>
            <a:r>
              <a:rPr lang="en-GB" dirty="0"/>
              <a:t>  </a:t>
            </a:r>
          </a:p>
          <a:p>
            <a:pPr marL="1200150" lvl="1" indent="-4572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08691-1B3F-4CCC-A991-13BB068F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13" y="4344875"/>
            <a:ext cx="1883456" cy="373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322497-109C-452A-8686-C3F7F5947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204"/>
          <a:stretch/>
        </p:blipFill>
        <p:spPr>
          <a:xfrm>
            <a:off x="2340498" y="2785949"/>
            <a:ext cx="222169" cy="3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0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9888-BE10-4274-A586-4298615E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1b: Results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F976677C-3F99-4CC2-A4DD-9A4688E30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378" y="1668449"/>
            <a:ext cx="5961878" cy="2864661"/>
          </a:xfrm>
        </p:spPr>
      </p:pic>
    </p:spTree>
    <p:extLst>
      <p:ext uri="{BB962C8B-B14F-4D97-AF65-F5344CB8AC3E}">
        <p14:creationId xmlns:p14="http://schemas.microsoft.com/office/powerpoint/2010/main" val="134062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47A4-1058-4E93-93A5-22375DA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2: Learning the motion model dataset for motion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447-479F-42A9-AF7F-BDDDF74B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After an analysis of the given trajectories dataset we realize that they refer to a M3-Random Force motion model since: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User coordinates (</a:t>
            </a:r>
            <a:r>
              <a:rPr lang="en-GB" sz="2000" dirty="0" err="1"/>
              <a:t>U</a:t>
            </a:r>
            <a:r>
              <a:rPr lang="en-GB" sz="2000" baseline="-15000" dirty="0" err="1"/>
              <a:t>x</a:t>
            </a:r>
            <a:r>
              <a:rPr lang="en-GB" sz="2000" dirty="0" err="1"/>
              <a:t>,U</a:t>
            </a:r>
            <a:r>
              <a:rPr lang="en-GB" sz="2000" baseline="-15000" dirty="0" err="1"/>
              <a:t>y</a:t>
            </a:r>
            <a:r>
              <a:rPr lang="en-GB" sz="2000" dirty="0"/>
              <a:t>) and velocity(</a:t>
            </a:r>
            <a:r>
              <a:rPr lang="en-GB" sz="2000" dirty="0" err="1"/>
              <a:t>V</a:t>
            </a:r>
            <a:r>
              <a:rPr lang="en-GB" sz="2000" baseline="-15000" dirty="0" err="1"/>
              <a:t>x</a:t>
            </a:r>
            <a:r>
              <a:rPr lang="en-GB" sz="2000" dirty="0" err="1"/>
              <a:t>,V</a:t>
            </a:r>
            <a:r>
              <a:rPr lang="en-GB" sz="2000" baseline="-15000" dirty="0" err="1"/>
              <a:t>y</a:t>
            </a:r>
            <a:r>
              <a:rPr lang="en-GB" sz="2000" dirty="0"/>
              <a:t>) are given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err="1"/>
              <a:t>V</a:t>
            </a:r>
            <a:r>
              <a:rPr lang="en-GB" sz="2000" baseline="-15000" dirty="0" err="1"/>
              <a:t>x</a:t>
            </a:r>
            <a:r>
              <a:rPr lang="en-GB" sz="2000" dirty="0" err="1"/>
              <a:t>,V</a:t>
            </a:r>
            <a:r>
              <a:rPr lang="en-GB" sz="2000" baseline="-15000" dirty="0" err="1"/>
              <a:t>y</a:t>
            </a:r>
            <a:r>
              <a:rPr lang="en-GB" sz="2000" dirty="0"/>
              <a:t> have a not zero mean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There is a random acceleration process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r>
              <a:rPr lang="en-GB" sz="2000" dirty="0"/>
              <a:t> that resembles a gaussian distribution with almost zero mean and variance different from 0</a:t>
            </a:r>
          </a:p>
          <a:p>
            <a:r>
              <a:rPr lang="en-GB" sz="2000" dirty="0"/>
              <a:t>As regards the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r>
              <a:rPr lang="en-GB" sz="2000" baseline="-15000" dirty="0"/>
              <a:t> </a:t>
            </a:r>
            <a:r>
              <a:rPr lang="en-GB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Compute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r>
              <a:rPr lang="en-GB" sz="2000" dirty="0"/>
              <a:t> as:                                            for all 100 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aseline="-1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Compute the mean and variance of the overall </a:t>
            </a:r>
            <a:r>
              <a:rPr lang="en-GB" sz="2000" dirty="0" err="1"/>
              <a:t>w</a:t>
            </a:r>
            <a:r>
              <a:rPr lang="en-GB" sz="2000" baseline="-15000" dirty="0" err="1"/>
              <a:t>a,t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A5834-849D-4F52-B971-A46F49DA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22" y="4330082"/>
            <a:ext cx="2840731" cy="618773"/>
          </a:xfrm>
          <a:prstGeom prst="rect">
            <a:avLst/>
          </a:prstGeo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2C670E-4205-4FBA-B855-4B2277378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87" r="92925" b="29079"/>
          <a:stretch/>
        </p:blipFill>
        <p:spPr>
          <a:xfrm>
            <a:off x="7091564" y="4770098"/>
            <a:ext cx="1778000" cy="12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32D8-F314-48C2-9CC4-18B28A57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2: Plot the first 10 trajectories that refers to an M3 model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7EE9FDC-73CD-4CD8-A9C0-2EE5A43F9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68" y="1310723"/>
            <a:ext cx="8768264" cy="4463060"/>
          </a:xfrm>
        </p:spPr>
      </p:pic>
    </p:spTree>
    <p:extLst>
      <p:ext uri="{BB962C8B-B14F-4D97-AF65-F5344CB8AC3E}">
        <p14:creationId xmlns:p14="http://schemas.microsoft.com/office/powerpoint/2010/main" val="1668338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1613</Words>
  <Application>Microsoft Office PowerPoint</Application>
  <PresentationFormat>Presentazione su schermo (4:3)</PresentationFormat>
  <Paragraphs>127</Paragraphs>
  <Slides>29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Wingdings</vt:lpstr>
      <vt:lpstr>POLI</vt:lpstr>
      <vt:lpstr>Titolo presentazione sottotitolo</vt:lpstr>
      <vt:lpstr>Introduction</vt:lpstr>
      <vt:lpstr>Assumptions</vt:lpstr>
      <vt:lpstr>Task 1a: Learn the position of the APs</vt:lpstr>
      <vt:lpstr>Task 1a: Results</vt:lpstr>
      <vt:lpstr>Task 1b: Covariance Matrix of TOA measurements</vt:lpstr>
      <vt:lpstr>Task 1b: Results</vt:lpstr>
      <vt:lpstr>Task 2: Learning the motion model dataset for motion models</vt:lpstr>
      <vt:lpstr>Task 2: Plot the first 10 trajectories that refers to an M3 model</vt:lpstr>
      <vt:lpstr>Task 3: Kalman filter testing on known trajectory</vt:lpstr>
      <vt:lpstr>Task 3: Precomputation and assumptions</vt:lpstr>
      <vt:lpstr>Task 3: trajectory #35</vt:lpstr>
      <vt:lpstr>Task 3: trajectory #35 Details</vt:lpstr>
      <vt:lpstr>Task 4: Kalman filter testing on unknown trajectory</vt:lpstr>
      <vt:lpstr>Task 4: Iterative NLS evaluation</vt:lpstr>
      <vt:lpstr>Presentazione standard di PowerPoint</vt:lpstr>
      <vt:lpstr>Task 4: Trajectory </vt:lpstr>
      <vt:lpstr>Task 4: Trajectory details</vt:lpstr>
      <vt:lpstr>Task 4: Velocities </vt:lpstr>
      <vt:lpstr>Task 5: Kalman filter testing on unknown trajectory</vt:lpstr>
      <vt:lpstr>Task 5: Trajectory</vt:lpstr>
      <vt:lpstr>Task 5: Velocities</vt:lpstr>
      <vt:lpstr>Task 5: Results</vt:lpstr>
      <vt:lpstr>Task 6: Kalman filter testing on unknown trajectory</vt:lpstr>
      <vt:lpstr>Task 6:</vt:lpstr>
      <vt:lpstr>Task 6: Trajectory</vt:lpstr>
      <vt:lpstr>Task 6: Trajectory details</vt:lpstr>
      <vt:lpstr>Task 6: Results</vt:lpstr>
      <vt:lpstr>Contacts-Questions?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Fabio Carminati</dc:creator>
  <cp:lastModifiedBy>User</cp:lastModifiedBy>
  <cp:revision>43</cp:revision>
  <dcterms:created xsi:type="dcterms:W3CDTF">2020-09-13T14:35:02Z</dcterms:created>
  <dcterms:modified xsi:type="dcterms:W3CDTF">2020-09-26T14:25:35Z</dcterms:modified>
</cp:coreProperties>
</file>